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odec Pro Bold" charset="1" panose="00000600000000000000"/>
      <p:regular r:id="rId24"/>
    </p:embeddedFont>
    <p:embeddedFont>
      <p:font typeface="League Spartan" charset="1" panose="00000800000000000000"/>
      <p:regular r:id="rId25"/>
    </p:embeddedFont>
    <p:embeddedFont>
      <p:font typeface="Poppins" charset="1" panose="00000500000000000000"/>
      <p:regular r:id="rId26"/>
    </p:embeddedFont>
    <p:embeddedFont>
      <p:font typeface="Academy" charset="1" panose="00000000000000000000"/>
      <p:regular r:id="rId27"/>
    </p:embeddedFont>
    <p:embeddedFont>
      <p:font typeface="Poppins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2.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4.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6.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3106320" y="943019"/>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2978" y="2325780"/>
            <a:ext cx="13794212" cy="417213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Fitness Workout Recommendation Agent</a:t>
            </a:r>
          </a:p>
        </p:txBody>
      </p:sp>
      <p:sp>
        <p:nvSpPr>
          <p:cNvPr name="TextBox 6" id="6"/>
          <p:cNvSpPr txBox="true"/>
          <p:nvPr/>
        </p:nvSpPr>
        <p:spPr>
          <a:xfrm rot="0">
            <a:off x="3988608" y="1087774"/>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7" id="7"/>
          <p:cNvSpPr txBox="true"/>
          <p:nvPr/>
        </p:nvSpPr>
        <p:spPr>
          <a:xfrm rot="0">
            <a:off x="2942978" y="6622051"/>
            <a:ext cx="9209333" cy="743284"/>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our Artificial Intelligence project, highlighting its objectives, methodologies, and potential impact.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21295" y="583368"/>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72246" y="1708477"/>
            <a:ext cx="17715754" cy="1242016"/>
          </a:xfrm>
          <a:prstGeom prst="rect">
            <a:avLst/>
          </a:prstGeom>
        </p:spPr>
        <p:txBody>
          <a:bodyPr anchor="t" rtlCol="false" tIns="0" lIns="0" bIns="0" rIns="0">
            <a:spAutoFit/>
          </a:bodyPr>
          <a:lstStyle/>
          <a:p>
            <a:pPr algn="l">
              <a:lnSpc>
                <a:spcPts val="8110"/>
              </a:lnSpc>
            </a:pPr>
            <a:r>
              <a:rPr lang="en-US" sz="8720" b="true">
                <a:solidFill>
                  <a:srgbClr val="FFFFFF"/>
                </a:solidFill>
                <a:latin typeface="Codec Pro Bold"/>
                <a:ea typeface="Codec Pro Bold"/>
                <a:cs typeface="Codec Pro Bold"/>
                <a:sym typeface="Codec Pro Bold"/>
              </a:rPr>
              <a:t>Agent Type: Goal-Based Agent</a:t>
            </a:r>
          </a:p>
        </p:txBody>
      </p:sp>
      <p:sp>
        <p:nvSpPr>
          <p:cNvPr name="TextBox 6" id="6"/>
          <p:cNvSpPr txBox="true"/>
          <p:nvPr/>
        </p:nvSpPr>
        <p:spPr>
          <a:xfrm rot="0">
            <a:off x="6272378" y="3283868"/>
            <a:ext cx="11753103" cy="6704491"/>
          </a:xfrm>
          <a:prstGeom prst="rect">
            <a:avLst/>
          </a:prstGeom>
        </p:spPr>
        <p:txBody>
          <a:bodyPr anchor="t" rtlCol="false" tIns="0" lIns="0" bIns="0" rIns="0">
            <a:spAutoFit/>
          </a:bodyPr>
          <a:lstStyle/>
          <a:p>
            <a:pPr algn="just">
              <a:lnSpc>
                <a:spcPts val="4086"/>
              </a:lnSpc>
            </a:pPr>
            <a:r>
              <a:rPr lang="en-US" sz="2918" b="true">
                <a:solidFill>
                  <a:srgbClr val="FFFFFF"/>
                </a:solidFill>
                <a:latin typeface="Poppins Bold"/>
                <a:ea typeface="Poppins Bold"/>
                <a:cs typeface="Poppins Bold"/>
                <a:sym typeface="Poppins Bold"/>
              </a:rPr>
              <a:t>Why Goal-Based Agent?</a:t>
            </a:r>
          </a:p>
          <a:p>
            <a:pPr algn="just">
              <a:lnSpc>
                <a:spcPts val="4086"/>
              </a:lnSpc>
            </a:pPr>
          </a:p>
          <a:p>
            <a:pPr algn="just">
              <a:lnSpc>
                <a:spcPts val="3666"/>
              </a:lnSpc>
            </a:pPr>
            <a:r>
              <a:rPr lang="en-US" sz="2618">
                <a:solidFill>
                  <a:srgbClr val="FFFFFF"/>
                </a:solidFill>
                <a:latin typeface="Poppins"/>
                <a:ea typeface="Poppins"/>
                <a:cs typeface="Poppins"/>
                <a:sym typeface="Poppins"/>
              </a:rPr>
              <a:t>Purpose of the Agent:</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Recommends an optimal workout path based on user preferences (e.g., starting workout and experience level).</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Maximizes calorie burn, aligning with fitness objectives.</a:t>
            </a:r>
          </a:p>
          <a:p>
            <a:pPr algn="just">
              <a:lnSpc>
                <a:spcPts val="3386"/>
              </a:lnSpc>
            </a:pPr>
          </a:p>
          <a:p>
            <a:pPr algn="just">
              <a:lnSpc>
                <a:spcPts val="3666"/>
              </a:lnSpc>
            </a:pPr>
            <a:r>
              <a:rPr lang="en-US" sz="2618">
                <a:solidFill>
                  <a:srgbClr val="FFFFFF"/>
                </a:solidFill>
                <a:latin typeface="Poppins"/>
                <a:ea typeface="Poppins"/>
                <a:cs typeface="Poppins"/>
                <a:sym typeface="Poppins"/>
              </a:rPr>
              <a:t>Key Features in the Code:</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A Algorithm*: Identifies effective workout sequences using a heuristic to prioritize high-calorie activities.</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Prediction Model: Random Forest Regressor estimates calories burned for each recommendation.</a:t>
            </a:r>
          </a:p>
          <a:p>
            <a:pPr algn="just" marL="522192" indent="-261096" lvl="1">
              <a:lnSpc>
                <a:spcPts val="3386"/>
              </a:lnSpc>
              <a:buFont typeface="Arial"/>
              <a:buChar char="•"/>
            </a:pPr>
            <a:r>
              <a:rPr lang="en-US" sz="2418">
                <a:solidFill>
                  <a:srgbClr val="FFFFFF"/>
                </a:solidFill>
                <a:latin typeface="Poppins"/>
                <a:ea typeface="Poppins"/>
                <a:cs typeface="Poppins"/>
                <a:sym typeface="Poppins"/>
              </a:rPr>
              <a:t>Adaptability: Adjusts recommendations dynamically based on user input and constraints.</a:t>
            </a:r>
          </a:p>
          <a:p>
            <a:pPr algn="just">
              <a:lnSpc>
                <a:spcPts val="3386"/>
              </a:lnSpc>
              <a:spcBef>
                <a:spcPct val="0"/>
              </a:spcBef>
            </a:pPr>
          </a:p>
        </p:txBody>
      </p:sp>
      <p:sp>
        <p:nvSpPr>
          <p:cNvPr name="TextBox 7" id="7"/>
          <p:cNvSpPr txBox="true"/>
          <p:nvPr/>
        </p:nvSpPr>
        <p:spPr>
          <a:xfrm rot="0">
            <a:off x="9262803" y="772007"/>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name="Freeform 9" id="9"/>
          <p:cNvSpPr/>
          <p:nvPr/>
        </p:nvSpPr>
        <p:spPr>
          <a:xfrm flipH="false" flipV="false" rot="0">
            <a:off x="812695" y="3360068"/>
            <a:ext cx="4620711" cy="6406532"/>
          </a:xfrm>
          <a:custGeom>
            <a:avLst/>
            <a:gdLst/>
            <a:ahLst/>
            <a:cxnLst/>
            <a:rect r="r" b="b" t="t" l="l"/>
            <a:pathLst>
              <a:path h="6406532" w="4620711">
                <a:moveTo>
                  <a:pt x="0" y="0"/>
                </a:moveTo>
                <a:lnTo>
                  <a:pt x="4620711" y="0"/>
                </a:lnTo>
                <a:lnTo>
                  <a:pt x="4620711" y="6406532"/>
                </a:lnTo>
                <a:lnTo>
                  <a:pt x="0" y="6406532"/>
                </a:lnTo>
                <a:lnTo>
                  <a:pt x="0" y="0"/>
                </a:lnTo>
                <a:close/>
              </a:path>
            </a:pathLst>
          </a:custGeom>
          <a:blipFill>
            <a:blip r:embed="rId7"/>
            <a:stretch>
              <a:fillRect l="0" t="0" r="0" b="0"/>
            </a:stretch>
          </a:blipFill>
        </p:spPr>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494622" y="3653530"/>
            <a:ext cx="6311835" cy="6408940"/>
          </a:xfrm>
          <a:prstGeom prst="rect">
            <a:avLst/>
          </a:prstGeom>
        </p:spPr>
      </p:pic>
      <p:sp>
        <p:nvSpPr>
          <p:cNvPr name="Freeform 5" id="5"/>
          <p:cNvSpPr/>
          <p:nvPr/>
        </p:nvSpPr>
        <p:spPr>
          <a:xfrm flipH="false" flipV="false" rot="0">
            <a:off x="8221295" y="583368"/>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72246" y="1708477"/>
            <a:ext cx="17715754" cy="1242016"/>
          </a:xfrm>
          <a:prstGeom prst="rect">
            <a:avLst/>
          </a:prstGeom>
        </p:spPr>
        <p:txBody>
          <a:bodyPr anchor="t" rtlCol="false" tIns="0" lIns="0" bIns="0" rIns="0">
            <a:spAutoFit/>
          </a:bodyPr>
          <a:lstStyle/>
          <a:p>
            <a:pPr algn="ctr">
              <a:lnSpc>
                <a:spcPts val="8110"/>
              </a:lnSpc>
            </a:pPr>
            <a:r>
              <a:rPr lang="en-US" b="true" sz="8720">
                <a:solidFill>
                  <a:srgbClr val="FFFFFF"/>
                </a:solidFill>
                <a:latin typeface="Codec Pro Bold"/>
                <a:ea typeface="Codec Pro Bold"/>
                <a:cs typeface="Codec Pro Bold"/>
                <a:sym typeface="Codec Pro Bold"/>
              </a:rPr>
              <a:t>How the Agent Works</a:t>
            </a:r>
          </a:p>
        </p:txBody>
      </p:sp>
      <p:sp>
        <p:nvSpPr>
          <p:cNvPr name="TextBox 7" id="7"/>
          <p:cNvSpPr txBox="true"/>
          <p:nvPr/>
        </p:nvSpPr>
        <p:spPr>
          <a:xfrm rot="0">
            <a:off x="5834397" y="3338371"/>
            <a:ext cx="12162215" cy="6675140"/>
          </a:xfrm>
          <a:prstGeom prst="rect">
            <a:avLst/>
          </a:prstGeom>
        </p:spPr>
        <p:txBody>
          <a:bodyPr anchor="t" rtlCol="false" tIns="0" lIns="0" bIns="0" rIns="0">
            <a:spAutoFit/>
          </a:bodyPr>
          <a:lstStyle/>
          <a:p>
            <a:pPr algn="just" marL="614891" indent="-307445" lvl="1">
              <a:lnSpc>
                <a:spcPts val="3987"/>
              </a:lnSpc>
              <a:buFont typeface="Arial"/>
              <a:buChar char="•"/>
            </a:pPr>
            <a:r>
              <a:rPr lang="en-US" b="true" sz="2848">
                <a:solidFill>
                  <a:srgbClr val="FFFFFF"/>
                </a:solidFill>
                <a:latin typeface="Poppins Bold"/>
                <a:ea typeface="Poppins Bold"/>
                <a:cs typeface="Poppins Bold"/>
                <a:sym typeface="Poppins Bold"/>
              </a:rPr>
              <a:t>Goal Definition: </a:t>
            </a:r>
            <a:r>
              <a:rPr lang="en-US" sz="2848">
                <a:solidFill>
                  <a:srgbClr val="FFFFFF"/>
                </a:solidFill>
                <a:latin typeface="Poppins"/>
                <a:ea typeface="Poppins"/>
                <a:cs typeface="Poppins"/>
                <a:sym typeface="Poppins"/>
              </a:rPr>
              <a:t>Suggest workouts that optimize calorie burn.</a:t>
            </a:r>
          </a:p>
          <a:p>
            <a:pPr algn="just">
              <a:lnSpc>
                <a:spcPts val="4127"/>
              </a:lnSpc>
            </a:pPr>
          </a:p>
          <a:p>
            <a:pPr algn="just" marL="615396" indent="-307698" lvl="1">
              <a:lnSpc>
                <a:spcPts val="3990"/>
              </a:lnSpc>
              <a:buFont typeface="Arial"/>
              <a:buChar char="•"/>
            </a:pPr>
            <a:r>
              <a:rPr lang="en-US" b="true" sz="2850">
                <a:solidFill>
                  <a:srgbClr val="FFFFFF"/>
                </a:solidFill>
                <a:latin typeface="Poppins Bold"/>
                <a:ea typeface="Poppins Bold"/>
                <a:cs typeface="Poppins Bold"/>
                <a:sym typeface="Poppins Bold"/>
              </a:rPr>
              <a:t>Action Planning:</a:t>
            </a:r>
          </a:p>
          <a:p>
            <a:pPr algn="just" marL="1230792" indent="-410264" lvl="2">
              <a:lnSpc>
                <a:spcPts val="3990"/>
              </a:lnSpc>
              <a:buFont typeface="Arial"/>
              <a:buChar char="⚬"/>
            </a:pPr>
            <a:r>
              <a:rPr lang="en-US" sz="2850">
                <a:solidFill>
                  <a:srgbClr val="FFFFFF"/>
                </a:solidFill>
                <a:latin typeface="Poppins"/>
                <a:ea typeface="Poppins"/>
                <a:cs typeface="Poppins"/>
                <a:sym typeface="Poppins"/>
              </a:rPr>
              <a:t>Applies A* to find the best workout sequence.</a:t>
            </a:r>
          </a:p>
          <a:p>
            <a:pPr algn="just" marL="1230792" indent="-410264" lvl="2">
              <a:lnSpc>
                <a:spcPts val="3990"/>
              </a:lnSpc>
              <a:buFont typeface="Arial"/>
              <a:buChar char="⚬"/>
            </a:pPr>
            <a:r>
              <a:rPr lang="en-US" sz="2850">
                <a:solidFill>
                  <a:srgbClr val="FFFFFF"/>
                </a:solidFill>
                <a:latin typeface="Poppins"/>
                <a:ea typeface="Poppins"/>
                <a:cs typeface="Poppins"/>
                <a:sym typeface="Poppins"/>
              </a:rPr>
              <a:t>Evaluates potential paths using a heuristic.</a:t>
            </a:r>
          </a:p>
          <a:p>
            <a:pPr algn="just">
              <a:lnSpc>
                <a:spcPts val="3990"/>
              </a:lnSpc>
            </a:pPr>
          </a:p>
          <a:p>
            <a:pPr algn="just" marL="615396" indent="-307698" lvl="1">
              <a:lnSpc>
                <a:spcPts val="3990"/>
              </a:lnSpc>
              <a:buFont typeface="Arial"/>
              <a:buChar char="•"/>
            </a:pPr>
            <a:r>
              <a:rPr lang="en-US" b="true" sz="2850">
                <a:solidFill>
                  <a:srgbClr val="FFFFFF"/>
                </a:solidFill>
                <a:latin typeface="Poppins Bold"/>
                <a:ea typeface="Poppins Bold"/>
                <a:cs typeface="Poppins Bold"/>
                <a:sym typeface="Poppins Bold"/>
              </a:rPr>
              <a:t>Feedback and Prediction:</a:t>
            </a:r>
          </a:p>
          <a:p>
            <a:pPr algn="just" marL="1230792" indent="-410264" lvl="2">
              <a:lnSpc>
                <a:spcPts val="3990"/>
              </a:lnSpc>
              <a:buFont typeface="Arial"/>
              <a:buChar char="⚬"/>
            </a:pPr>
            <a:r>
              <a:rPr lang="en-US" sz="2850">
                <a:solidFill>
                  <a:srgbClr val="FFFFFF"/>
                </a:solidFill>
                <a:latin typeface="Poppins"/>
                <a:ea typeface="Poppins"/>
                <a:cs typeface="Poppins"/>
                <a:sym typeface="Poppins"/>
              </a:rPr>
              <a:t>Predicts calorie burn for each workout with machine learning.</a:t>
            </a:r>
          </a:p>
          <a:p>
            <a:pPr algn="just">
              <a:lnSpc>
                <a:spcPts val="3990"/>
              </a:lnSpc>
            </a:pPr>
          </a:p>
          <a:p>
            <a:pPr algn="just" marL="615396" indent="-307698" lvl="1">
              <a:lnSpc>
                <a:spcPts val="3990"/>
              </a:lnSpc>
              <a:buFont typeface="Arial"/>
              <a:buChar char="•"/>
            </a:pPr>
            <a:r>
              <a:rPr lang="en-US" b="true" sz="2850">
                <a:solidFill>
                  <a:srgbClr val="FFFFFF"/>
                </a:solidFill>
                <a:latin typeface="Poppins Bold"/>
                <a:ea typeface="Poppins Bold"/>
                <a:cs typeface="Poppins Bold"/>
                <a:sym typeface="Poppins Bold"/>
              </a:rPr>
              <a:t>Visualization:</a:t>
            </a:r>
            <a:r>
              <a:rPr lang="en-US" sz="2850">
                <a:solidFill>
                  <a:srgbClr val="FFFFFF"/>
                </a:solidFill>
                <a:latin typeface="Poppins"/>
                <a:ea typeface="Poppins"/>
                <a:cs typeface="Poppins"/>
                <a:sym typeface="Poppins"/>
              </a:rPr>
              <a:t> Graphically displays the workout path and estimated calories burned.</a:t>
            </a:r>
          </a:p>
          <a:p>
            <a:pPr algn="just">
              <a:lnSpc>
                <a:spcPts val="3990"/>
              </a:lnSpc>
            </a:pPr>
          </a:p>
        </p:txBody>
      </p:sp>
      <p:sp>
        <p:nvSpPr>
          <p:cNvPr name="TextBox 8" id="8"/>
          <p:cNvSpPr txBox="true"/>
          <p:nvPr/>
        </p:nvSpPr>
        <p:spPr>
          <a:xfrm rot="0">
            <a:off x="9262803" y="772007"/>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11</a:t>
            </a: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62551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55102" y="8667929"/>
            <a:ext cx="4961398" cy="452589"/>
          </a:xfrm>
          <a:custGeom>
            <a:avLst/>
            <a:gdLst/>
            <a:ahLst/>
            <a:cxnLst/>
            <a:rect r="r" b="b" t="t" l="l"/>
            <a:pathLst>
              <a:path h="452589" w="4961398">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7">
              <a:alphaModFix amt="18000"/>
            </a:blip>
            <a:stretch>
              <a:fillRect l="0" t="0" r="0" b="0"/>
            </a:stretch>
          </a:blipFill>
        </p:spPr>
      </p:sp>
      <p:sp>
        <p:nvSpPr>
          <p:cNvPr name="Freeform 6" id="6"/>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8"/>
            <a:stretch>
              <a:fillRect l="0" t="0" r="0" b="0"/>
            </a:stretch>
          </a:blipFill>
        </p:spPr>
      </p:sp>
      <p:sp>
        <p:nvSpPr>
          <p:cNvPr name="TextBox 7" id="7"/>
          <p:cNvSpPr txBox="true"/>
          <p:nvPr/>
        </p:nvSpPr>
        <p:spPr>
          <a:xfrm rot="0">
            <a:off x="71373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8" id="8"/>
          <p:cNvSpPr txBox="true"/>
          <p:nvPr/>
        </p:nvSpPr>
        <p:spPr>
          <a:xfrm rot="0">
            <a:off x="6255102" y="2220928"/>
            <a:ext cx="8178096" cy="2636463"/>
          </a:xfrm>
          <a:prstGeom prst="rect">
            <a:avLst/>
          </a:prstGeom>
        </p:spPr>
        <p:txBody>
          <a:bodyPr anchor="t" rtlCol="false" tIns="0" lIns="0" bIns="0" rIns="0">
            <a:spAutoFit/>
          </a:bodyPr>
          <a:lstStyle/>
          <a:p>
            <a:pPr algn="l">
              <a:lnSpc>
                <a:spcPts val="9505"/>
              </a:lnSpc>
            </a:pPr>
            <a:r>
              <a:rPr lang="en-US" sz="10220" b="true">
                <a:solidFill>
                  <a:srgbClr val="FFFFFF"/>
                </a:solidFill>
                <a:latin typeface="Codec Pro Bold"/>
                <a:ea typeface="Codec Pro Bold"/>
                <a:cs typeface="Codec Pro Bold"/>
                <a:sym typeface="Codec Pro Bold"/>
              </a:rPr>
              <a:t>Result and Impact</a:t>
            </a:r>
          </a:p>
        </p:txBody>
      </p:sp>
      <p:sp>
        <p:nvSpPr>
          <p:cNvPr name="TextBox 9" id="9"/>
          <p:cNvSpPr txBox="true"/>
          <p:nvPr/>
        </p:nvSpPr>
        <p:spPr>
          <a:xfrm rot="0">
            <a:off x="6255102" y="4883601"/>
            <a:ext cx="9450910" cy="2913697"/>
          </a:xfrm>
          <a:prstGeom prst="rect">
            <a:avLst/>
          </a:prstGeom>
        </p:spPr>
        <p:txBody>
          <a:bodyPr anchor="t" rtlCol="false" tIns="0" lIns="0" bIns="0" rIns="0">
            <a:spAutoFit/>
          </a:bodyPr>
          <a:lstStyle/>
          <a:p>
            <a:pPr algn="just">
              <a:lnSpc>
                <a:spcPts val="3814"/>
              </a:lnSpc>
            </a:pPr>
            <a:r>
              <a:rPr lang="en-US" sz="2724">
                <a:solidFill>
                  <a:srgbClr val="FFFFFF"/>
                </a:solidFill>
                <a:latin typeface="Poppins"/>
                <a:ea typeface="Poppins"/>
                <a:cs typeface="Poppins"/>
                <a:sym typeface="Poppins"/>
              </a:rPr>
              <a:t>A Algorithm Performance*:</a:t>
            </a:r>
          </a:p>
          <a:p>
            <a:pPr algn="just">
              <a:lnSpc>
                <a:spcPts val="3814"/>
              </a:lnSpc>
              <a:spcBef>
                <a:spcPct val="0"/>
              </a:spcBef>
            </a:pPr>
            <a:r>
              <a:rPr lang="en-US" sz="2724">
                <a:solidFill>
                  <a:srgbClr val="FFFFFF"/>
                </a:solidFill>
                <a:latin typeface="Poppins"/>
                <a:ea typeface="Poppins"/>
                <a:cs typeface="Poppins"/>
                <a:sym typeface="Poppins"/>
              </a:rPr>
              <a:t>The A* algorithm successfully generates an optimal sequence of workouts by considering experience level and maximizing calorie burn. It provides a path that evolves with each workout type, aiming for better results.</a:t>
            </a:r>
          </a:p>
        </p:txBody>
      </p:sp>
      <p:sp>
        <p:nvSpPr>
          <p:cNvPr name="TextBox 10" id="10"/>
          <p:cNvSpPr txBox="true"/>
          <p:nvPr/>
        </p:nvSpPr>
        <p:spPr>
          <a:xfrm rot="0">
            <a:off x="7131825" y="8702771"/>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www.reallygreatsite.com</a:t>
            </a:r>
          </a:p>
        </p:txBody>
      </p:sp>
      <p:sp>
        <p:nvSpPr>
          <p:cNvPr name="TextBox 11" id="11"/>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12</a:t>
            </a:r>
          </a:p>
        </p:txBody>
      </p:sp>
      <p:sp>
        <p:nvSpPr>
          <p:cNvPr name="Freeform 12" id="12"/>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7">
              <a:alphaModFix amt="18000"/>
            </a:blip>
            <a:stretch>
              <a:fillRect l="0" t="0" r="0" b="0"/>
            </a:stretch>
          </a:blipFill>
        </p:spPr>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62551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55102" y="8667929"/>
            <a:ext cx="4961398" cy="452589"/>
          </a:xfrm>
          <a:custGeom>
            <a:avLst/>
            <a:gdLst/>
            <a:ahLst/>
            <a:cxnLst/>
            <a:rect r="r" b="b" t="t" l="l"/>
            <a:pathLst>
              <a:path h="452589" w="4961398">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7">
              <a:alphaModFix amt="18000"/>
            </a:blip>
            <a:stretch>
              <a:fillRect l="0" t="0" r="0" b="0"/>
            </a:stretch>
          </a:blipFill>
        </p:spPr>
      </p:sp>
      <p:sp>
        <p:nvSpPr>
          <p:cNvPr name="Freeform 6" id="6"/>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7">
              <a:alphaModFix amt="18000"/>
            </a:blip>
            <a:stretch>
              <a:fillRect l="0" t="0" r="0" b="0"/>
            </a:stretch>
          </a:blipFill>
        </p:spPr>
      </p:sp>
      <p:sp>
        <p:nvSpPr>
          <p:cNvPr name="Freeform 7" id="7"/>
          <p:cNvSpPr/>
          <p:nvPr/>
        </p:nvSpPr>
        <p:spPr>
          <a:xfrm flipH="false" flipV="false" rot="0">
            <a:off x="-1207265" y="2106628"/>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8"/>
            <a:stretch>
              <a:fillRect l="0" t="0" r="0" b="0"/>
            </a:stretch>
          </a:blipFill>
        </p:spPr>
      </p:sp>
      <p:sp>
        <p:nvSpPr>
          <p:cNvPr name="TextBox 8" id="8"/>
          <p:cNvSpPr txBox="true"/>
          <p:nvPr/>
        </p:nvSpPr>
        <p:spPr>
          <a:xfrm rot="0">
            <a:off x="71373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9" id="9"/>
          <p:cNvSpPr txBox="true"/>
          <p:nvPr/>
        </p:nvSpPr>
        <p:spPr>
          <a:xfrm rot="0">
            <a:off x="6255102" y="2220928"/>
            <a:ext cx="8178096" cy="2636463"/>
          </a:xfrm>
          <a:prstGeom prst="rect">
            <a:avLst/>
          </a:prstGeom>
        </p:spPr>
        <p:txBody>
          <a:bodyPr anchor="t" rtlCol="false" tIns="0" lIns="0" bIns="0" rIns="0">
            <a:spAutoFit/>
          </a:bodyPr>
          <a:lstStyle/>
          <a:p>
            <a:pPr algn="l">
              <a:lnSpc>
                <a:spcPts val="9505"/>
              </a:lnSpc>
            </a:pPr>
            <a:r>
              <a:rPr lang="en-US" sz="10220" b="true">
                <a:solidFill>
                  <a:srgbClr val="FFFFFF"/>
                </a:solidFill>
                <a:latin typeface="Codec Pro Bold"/>
                <a:ea typeface="Codec Pro Bold"/>
                <a:cs typeface="Codec Pro Bold"/>
                <a:sym typeface="Codec Pro Bold"/>
              </a:rPr>
              <a:t>Result and Impact</a:t>
            </a:r>
          </a:p>
        </p:txBody>
      </p:sp>
      <p:sp>
        <p:nvSpPr>
          <p:cNvPr name="TextBox 10" id="10"/>
          <p:cNvSpPr txBox="true"/>
          <p:nvPr/>
        </p:nvSpPr>
        <p:spPr>
          <a:xfrm rot="0">
            <a:off x="6255102" y="4883601"/>
            <a:ext cx="9450910" cy="2913697"/>
          </a:xfrm>
          <a:prstGeom prst="rect">
            <a:avLst/>
          </a:prstGeom>
        </p:spPr>
        <p:txBody>
          <a:bodyPr anchor="t" rtlCol="false" tIns="0" lIns="0" bIns="0" rIns="0">
            <a:spAutoFit/>
          </a:bodyPr>
          <a:lstStyle/>
          <a:p>
            <a:pPr algn="just">
              <a:lnSpc>
                <a:spcPts val="3814"/>
              </a:lnSpc>
            </a:pPr>
            <a:r>
              <a:rPr lang="en-US" sz="2724">
                <a:solidFill>
                  <a:srgbClr val="FFFFFF"/>
                </a:solidFill>
                <a:latin typeface="Poppins"/>
                <a:ea typeface="Poppins"/>
                <a:cs typeface="Poppins"/>
                <a:sym typeface="Poppins"/>
              </a:rPr>
              <a:t>Calorie Prediction Model Performance:</a:t>
            </a:r>
          </a:p>
          <a:p>
            <a:pPr algn="just">
              <a:lnSpc>
                <a:spcPts val="3814"/>
              </a:lnSpc>
              <a:spcBef>
                <a:spcPct val="0"/>
              </a:spcBef>
            </a:pPr>
            <a:r>
              <a:rPr lang="en-US" sz="2724">
                <a:solidFill>
                  <a:srgbClr val="FFFFFF"/>
                </a:solidFill>
                <a:latin typeface="Poppins"/>
                <a:ea typeface="Poppins"/>
                <a:cs typeface="Poppins"/>
                <a:sym typeface="Poppins"/>
              </a:rPr>
              <a:t>The Random Forest Regressor predicts calories burned with a reasonable level of accuracy. The Mean Absolute Error (MAE) metric was used to evaluate model performance, with results showing good predictive accuracy on the test set.</a:t>
            </a:r>
          </a:p>
        </p:txBody>
      </p:sp>
      <p:sp>
        <p:nvSpPr>
          <p:cNvPr name="TextBox 11" id="11"/>
          <p:cNvSpPr txBox="true"/>
          <p:nvPr/>
        </p:nvSpPr>
        <p:spPr>
          <a:xfrm rot="0">
            <a:off x="7131825" y="8702771"/>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www.reallygreatsite.com</a:t>
            </a:r>
          </a:p>
        </p:txBody>
      </p:sp>
      <p:sp>
        <p:nvSpPr>
          <p:cNvPr name="TextBox 12" id="12"/>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13</a:t>
            </a:r>
          </a:p>
        </p:txBody>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14157968" y="2091426"/>
            <a:ext cx="4511799" cy="4581212"/>
          </a:xfrm>
          <a:prstGeom prst="rect">
            <a:avLst/>
          </a:prstGeom>
        </p:spPr>
      </p:pic>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16931" y="1028700"/>
            <a:ext cx="5409549" cy="8443192"/>
          </a:xfrm>
          <a:custGeom>
            <a:avLst/>
            <a:gdLst/>
            <a:ahLst/>
            <a:cxnLst/>
            <a:rect r="r" b="b" t="t" l="l"/>
            <a:pathLst>
              <a:path h="8443192" w="5409549">
                <a:moveTo>
                  <a:pt x="0" y="0"/>
                </a:moveTo>
                <a:lnTo>
                  <a:pt x="5409549" y="0"/>
                </a:lnTo>
                <a:lnTo>
                  <a:pt x="5409549" y="8443192"/>
                </a:lnTo>
                <a:lnTo>
                  <a:pt x="0" y="8443192"/>
                </a:lnTo>
                <a:lnTo>
                  <a:pt x="0" y="0"/>
                </a:lnTo>
                <a:close/>
              </a:path>
            </a:pathLst>
          </a:custGeom>
          <a:blipFill>
            <a:blip r:embed="rId8"/>
            <a:stretch>
              <a:fillRect l="0" t="0" r="0" b="0"/>
            </a:stretch>
          </a:blipFill>
        </p:spPr>
      </p:sp>
      <p:sp>
        <p:nvSpPr>
          <p:cNvPr name="TextBox 7" id="7"/>
          <p:cNvSpPr txBox="true"/>
          <p:nvPr/>
        </p:nvSpPr>
        <p:spPr>
          <a:xfrm rot="0">
            <a:off x="7858662" y="2108421"/>
            <a:ext cx="12248730" cy="1242016"/>
          </a:xfrm>
          <a:prstGeom prst="rect">
            <a:avLst/>
          </a:prstGeom>
        </p:spPr>
        <p:txBody>
          <a:bodyPr anchor="t" rtlCol="false" tIns="0" lIns="0" bIns="0" rIns="0">
            <a:spAutoFit/>
          </a:bodyPr>
          <a:lstStyle/>
          <a:p>
            <a:pPr algn="l">
              <a:lnSpc>
                <a:spcPts val="8110"/>
              </a:lnSpc>
            </a:pPr>
            <a:r>
              <a:rPr lang="en-US" sz="8720" b="true">
                <a:solidFill>
                  <a:srgbClr val="FFFFFF"/>
                </a:solidFill>
                <a:latin typeface="Codec Pro Bold"/>
                <a:ea typeface="Codec Pro Bold"/>
                <a:cs typeface="Codec Pro Bold"/>
                <a:sym typeface="Codec Pro Bold"/>
              </a:rPr>
              <a:t>GUI</a:t>
            </a:r>
          </a:p>
        </p:txBody>
      </p:sp>
      <p:sp>
        <p:nvSpPr>
          <p:cNvPr name="TextBox 8" id="8"/>
          <p:cNvSpPr txBox="true"/>
          <p:nvPr/>
        </p:nvSpPr>
        <p:spPr>
          <a:xfrm rot="0">
            <a:off x="7858662" y="3283762"/>
            <a:ext cx="6625066" cy="1645416"/>
          </a:xfrm>
          <a:prstGeom prst="rect">
            <a:avLst/>
          </a:prstGeom>
        </p:spPr>
        <p:txBody>
          <a:bodyPr anchor="t" rtlCol="false" tIns="0" lIns="0" bIns="0" rIns="0">
            <a:spAutoFit/>
          </a:bodyPr>
          <a:lstStyle/>
          <a:p>
            <a:pPr algn="just">
              <a:lnSpc>
                <a:spcPts val="3282"/>
              </a:lnSpc>
              <a:spcBef>
                <a:spcPct val="0"/>
              </a:spcBef>
            </a:pPr>
            <a:r>
              <a:rPr lang="en-US" sz="2344">
                <a:solidFill>
                  <a:srgbClr val="FFFFFF"/>
                </a:solidFill>
                <a:latin typeface="Poppins"/>
                <a:ea typeface="Poppins"/>
                <a:cs typeface="Poppins"/>
                <a:sym typeface="Poppins"/>
              </a:rPr>
              <a:t>we made small gui to visualize some information and some health tipc and prediction for calories burned depend on data of user.</a:t>
            </a:r>
          </a:p>
        </p:txBody>
      </p:sp>
      <p:sp>
        <p:nvSpPr>
          <p:cNvPr name="TextBox 9" id="9"/>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10" id="10"/>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14</a:t>
            </a:r>
          </a:p>
        </p:txBody>
      </p:sp>
      <p:sp>
        <p:nvSpPr>
          <p:cNvPr name="TextBox 11" id="11"/>
          <p:cNvSpPr txBox="true"/>
          <p:nvPr/>
        </p:nvSpPr>
        <p:spPr>
          <a:xfrm rot="0">
            <a:off x="7658266" y="5376853"/>
            <a:ext cx="4814376"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Poppins Bold"/>
                <a:ea typeface="Poppins Bold"/>
                <a:cs typeface="Poppins Bold"/>
                <a:sym typeface="Poppins Bold"/>
              </a:rPr>
              <a:t>Window 1:  BMI Calculator</a:t>
            </a:r>
          </a:p>
        </p:txBody>
      </p:sp>
      <p:sp>
        <p:nvSpPr>
          <p:cNvPr name="TextBox 12" id="12"/>
          <p:cNvSpPr txBox="true"/>
          <p:nvPr/>
        </p:nvSpPr>
        <p:spPr>
          <a:xfrm rot="0">
            <a:off x="7858662" y="6233721"/>
            <a:ext cx="8631558" cy="3274696"/>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League Spartan"/>
                <a:ea typeface="League Spartan"/>
                <a:cs typeface="League Spartan"/>
                <a:sym typeface="League Spartan"/>
              </a:rPr>
              <a:t>Output:</a:t>
            </a:r>
          </a:p>
          <a:p>
            <a:pPr algn="l" marL="496567" indent="-248284" lvl="1">
              <a:lnSpc>
                <a:spcPts val="3219"/>
              </a:lnSpc>
              <a:buFont typeface="Arial"/>
              <a:buChar char="•"/>
            </a:pPr>
            <a:r>
              <a:rPr lang="en-US" sz="2299">
                <a:solidFill>
                  <a:srgbClr val="FFFFFF"/>
                </a:solidFill>
                <a:latin typeface="Poppins"/>
                <a:ea typeface="Poppins"/>
                <a:cs typeface="Poppins"/>
                <a:sym typeface="Poppins"/>
              </a:rPr>
              <a:t>A calculated BMI value (e.g., 22.5) is displayed along with the corresponding ideal weight and status (e.g., "Normal weight").</a:t>
            </a:r>
          </a:p>
          <a:p>
            <a:pPr algn="l">
              <a:lnSpc>
                <a:spcPts val="2939"/>
              </a:lnSpc>
            </a:pPr>
          </a:p>
          <a:p>
            <a:pPr algn="l" marL="496567" indent="-248284" lvl="1">
              <a:lnSpc>
                <a:spcPts val="3219"/>
              </a:lnSpc>
              <a:buFont typeface="Arial"/>
              <a:buChar char="•"/>
            </a:pPr>
            <a:r>
              <a:rPr lang="en-US" sz="2299">
                <a:solidFill>
                  <a:srgbClr val="FFFFFF"/>
                </a:solidFill>
                <a:latin typeface="Poppins"/>
                <a:ea typeface="Poppins"/>
                <a:cs typeface="Poppins"/>
                <a:sym typeface="Poppins"/>
              </a:rPr>
              <a:t>If invalid input is provided (e.g., negative values or non-numeric input), an error message is shown via a popup dialog.</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14365799" y="6288609"/>
            <a:ext cx="4511799" cy="4581212"/>
          </a:xfrm>
          <a:prstGeom prst="rect">
            <a:avLst/>
          </a:prstGeom>
        </p:spPr>
      </p:pic>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61505" y="943139"/>
            <a:ext cx="5455609" cy="8410730"/>
          </a:xfrm>
          <a:custGeom>
            <a:avLst/>
            <a:gdLst/>
            <a:ahLst/>
            <a:cxnLst/>
            <a:rect r="r" b="b" t="t" l="l"/>
            <a:pathLst>
              <a:path h="8410730" w="5455609">
                <a:moveTo>
                  <a:pt x="0" y="0"/>
                </a:moveTo>
                <a:lnTo>
                  <a:pt x="5455609" y="0"/>
                </a:lnTo>
                <a:lnTo>
                  <a:pt x="5455609" y="8410730"/>
                </a:lnTo>
                <a:lnTo>
                  <a:pt x="0" y="8410730"/>
                </a:lnTo>
                <a:lnTo>
                  <a:pt x="0" y="0"/>
                </a:lnTo>
                <a:close/>
              </a:path>
            </a:pathLst>
          </a:custGeom>
          <a:blipFill>
            <a:blip r:embed="rId8"/>
            <a:stretch>
              <a:fillRect l="0" t="0" r="0" b="0"/>
            </a:stretch>
          </a:blipFill>
        </p:spPr>
      </p:sp>
      <p:sp>
        <p:nvSpPr>
          <p:cNvPr name="TextBox 7" id="7"/>
          <p:cNvSpPr txBox="true"/>
          <p:nvPr/>
        </p:nvSpPr>
        <p:spPr>
          <a:xfrm rot="0">
            <a:off x="7858662" y="2108421"/>
            <a:ext cx="12248730" cy="1242016"/>
          </a:xfrm>
          <a:prstGeom prst="rect">
            <a:avLst/>
          </a:prstGeom>
        </p:spPr>
        <p:txBody>
          <a:bodyPr anchor="t" rtlCol="false" tIns="0" lIns="0" bIns="0" rIns="0">
            <a:spAutoFit/>
          </a:bodyPr>
          <a:lstStyle/>
          <a:p>
            <a:pPr algn="l">
              <a:lnSpc>
                <a:spcPts val="8110"/>
              </a:lnSpc>
            </a:pPr>
            <a:r>
              <a:rPr lang="en-US" sz="8720" b="true">
                <a:solidFill>
                  <a:srgbClr val="FFFFFF"/>
                </a:solidFill>
                <a:latin typeface="Codec Pro Bold"/>
                <a:ea typeface="Codec Pro Bold"/>
                <a:cs typeface="Codec Pro Bold"/>
                <a:sym typeface="Codec Pro Bold"/>
              </a:rPr>
              <a:t>GUI</a:t>
            </a:r>
          </a:p>
        </p:txBody>
      </p:sp>
      <p:sp>
        <p:nvSpPr>
          <p:cNvPr name="TextBox 8" id="8"/>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15</a:t>
            </a:r>
          </a:p>
        </p:txBody>
      </p:sp>
      <p:sp>
        <p:nvSpPr>
          <p:cNvPr name="TextBox 10" id="10"/>
          <p:cNvSpPr txBox="true"/>
          <p:nvPr/>
        </p:nvSpPr>
        <p:spPr>
          <a:xfrm rot="0">
            <a:off x="7283713" y="3832585"/>
            <a:ext cx="4814376"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Poppins Bold"/>
                <a:ea typeface="Poppins Bold"/>
                <a:cs typeface="Poppins Bold"/>
                <a:sym typeface="Poppins Bold"/>
              </a:rPr>
              <a:t>Window 2:  Health Tips</a:t>
            </a:r>
          </a:p>
        </p:txBody>
      </p:sp>
      <p:sp>
        <p:nvSpPr>
          <p:cNvPr name="TextBox 11" id="11"/>
          <p:cNvSpPr txBox="true"/>
          <p:nvPr/>
        </p:nvSpPr>
        <p:spPr>
          <a:xfrm rot="0">
            <a:off x="7782310" y="4853214"/>
            <a:ext cx="8631558" cy="4005581"/>
          </a:xfrm>
          <a:prstGeom prst="rect">
            <a:avLst/>
          </a:prstGeom>
        </p:spPr>
        <p:txBody>
          <a:bodyPr anchor="t" rtlCol="false" tIns="0" lIns="0" bIns="0" rIns="0">
            <a:spAutoFit/>
          </a:bodyPr>
          <a:lstStyle/>
          <a:p>
            <a:pPr algn="l">
              <a:lnSpc>
                <a:spcPts val="3919"/>
              </a:lnSpc>
            </a:pPr>
            <a:r>
              <a:rPr lang="en-US" sz="2799">
                <a:solidFill>
                  <a:srgbClr val="FFFFFF"/>
                </a:solidFill>
                <a:latin typeface="League Spartan"/>
                <a:ea typeface="League Spartan"/>
                <a:cs typeface="League Spartan"/>
                <a:sym typeface="League Spartan"/>
              </a:rPr>
              <a:t>Output:</a:t>
            </a:r>
          </a:p>
          <a:p>
            <a:pPr algn="l" marL="539746" indent="-269873" lvl="1">
              <a:lnSpc>
                <a:spcPts val="3499"/>
              </a:lnSpc>
              <a:buFont typeface="Arial"/>
              <a:buChar char="•"/>
            </a:pPr>
            <a:r>
              <a:rPr lang="en-US" sz="2499">
                <a:solidFill>
                  <a:srgbClr val="FFFFFF"/>
                </a:solidFill>
                <a:latin typeface="Poppins"/>
                <a:ea typeface="Poppins"/>
                <a:cs typeface="Poppins"/>
                <a:sym typeface="Poppins"/>
              </a:rPr>
              <a:t>Based on the BMI status determined in Window 1, the app shows customized health tips (e.g., diet and exercise recommendations).</a:t>
            </a:r>
          </a:p>
          <a:p>
            <a:pPr algn="l">
              <a:lnSpc>
                <a:spcPts val="3499"/>
              </a:lnSpc>
            </a:pPr>
          </a:p>
          <a:p>
            <a:pPr algn="l" marL="539746" indent="-269873" lvl="1">
              <a:lnSpc>
                <a:spcPts val="3499"/>
              </a:lnSpc>
              <a:buFont typeface="Arial"/>
              <a:buChar char="•"/>
            </a:pPr>
            <a:r>
              <a:rPr lang="en-US" sz="2499">
                <a:solidFill>
                  <a:srgbClr val="FFFFFF"/>
                </a:solidFill>
                <a:latin typeface="Poppins"/>
                <a:ea typeface="Poppins"/>
                <a:cs typeface="Poppins"/>
                <a:sym typeface="Poppins"/>
              </a:rPr>
              <a:t>If no valid weight or height is provided, the app will display an error message prompting the user to enter valid values.</a:t>
            </a:r>
          </a:p>
          <a:p>
            <a:pPr algn="l">
              <a:lnSpc>
                <a:spcPts val="3499"/>
              </a:lnSpc>
            </a:pP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14365799" y="6288609"/>
            <a:ext cx="4511799" cy="4581212"/>
          </a:xfrm>
          <a:prstGeom prst="rect">
            <a:avLst/>
          </a:prstGeom>
        </p:spPr>
      </p:pic>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50570" y="1028700"/>
            <a:ext cx="5432123" cy="8395099"/>
          </a:xfrm>
          <a:custGeom>
            <a:avLst/>
            <a:gdLst/>
            <a:ahLst/>
            <a:cxnLst/>
            <a:rect r="r" b="b" t="t" l="l"/>
            <a:pathLst>
              <a:path h="8395099" w="5432123">
                <a:moveTo>
                  <a:pt x="0" y="0"/>
                </a:moveTo>
                <a:lnTo>
                  <a:pt x="5432123" y="0"/>
                </a:lnTo>
                <a:lnTo>
                  <a:pt x="5432123" y="8395099"/>
                </a:lnTo>
                <a:lnTo>
                  <a:pt x="0" y="8395099"/>
                </a:lnTo>
                <a:lnTo>
                  <a:pt x="0" y="0"/>
                </a:lnTo>
                <a:close/>
              </a:path>
            </a:pathLst>
          </a:custGeom>
          <a:blipFill>
            <a:blip r:embed="rId8"/>
            <a:stretch>
              <a:fillRect l="0" t="0" r="0" b="0"/>
            </a:stretch>
          </a:blipFill>
        </p:spPr>
      </p:sp>
      <p:sp>
        <p:nvSpPr>
          <p:cNvPr name="TextBox 7" id="7"/>
          <p:cNvSpPr txBox="true"/>
          <p:nvPr/>
        </p:nvSpPr>
        <p:spPr>
          <a:xfrm rot="0">
            <a:off x="7858662" y="2108421"/>
            <a:ext cx="12248730" cy="1242016"/>
          </a:xfrm>
          <a:prstGeom prst="rect">
            <a:avLst/>
          </a:prstGeom>
        </p:spPr>
        <p:txBody>
          <a:bodyPr anchor="t" rtlCol="false" tIns="0" lIns="0" bIns="0" rIns="0">
            <a:spAutoFit/>
          </a:bodyPr>
          <a:lstStyle/>
          <a:p>
            <a:pPr algn="l">
              <a:lnSpc>
                <a:spcPts val="8110"/>
              </a:lnSpc>
            </a:pPr>
            <a:r>
              <a:rPr lang="en-US" sz="8720" b="true">
                <a:solidFill>
                  <a:srgbClr val="FFFFFF"/>
                </a:solidFill>
                <a:latin typeface="Codec Pro Bold"/>
                <a:ea typeface="Codec Pro Bold"/>
                <a:cs typeface="Codec Pro Bold"/>
                <a:sym typeface="Codec Pro Bold"/>
              </a:rPr>
              <a:t>GUI</a:t>
            </a:r>
          </a:p>
        </p:txBody>
      </p:sp>
      <p:sp>
        <p:nvSpPr>
          <p:cNvPr name="TextBox 8" id="8"/>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16</a:t>
            </a:r>
          </a:p>
        </p:txBody>
      </p:sp>
      <p:sp>
        <p:nvSpPr>
          <p:cNvPr name="TextBox 10" id="10"/>
          <p:cNvSpPr txBox="true"/>
          <p:nvPr/>
        </p:nvSpPr>
        <p:spPr>
          <a:xfrm rot="0">
            <a:off x="7283713" y="3832585"/>
            <a:ext cx="5460097"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Poppins Bold"/>
                <a:ea typeface="Poppins Bold"/>
                <a:cs typeface="Poppins Bold"/>
                <a:sym typeface="Poppins Bold"/>
              </a:rPr>
              <a:t>Window 3: Workout Routine</a:t>
            </a:r>
          </a:p>
        </p:txBody>
      </p:sp>
      <p:sp>
        <p:nvSpPr>
          <p:cNvPr name="TextBox 11" id="11"/>
          <p:cNvSpPr txBox="true"/>
          <p:nvPr/>
        </p:nvSpPr>
        <p:spPr>
          <a:xfrm rot="0">
            <a:off x="7782310" y="4853214"/>
            <a:ext cx="8631558" cy="4005581"/>
          </a:xfrm>
          <a:prstGeom prst="rect">
            <a:avLst/>
          </a:prstGeom>
        </p:spPr>
        <p:txBody>
          <a:bodyPr anchor="t" rtlCol="false" tIns="0" lIns="0" bIns="0" rIns="0">
            <a:spAutoFit/>
          </a:bodyPr>
          <a:lstStyle/>
          <a:p>
            <a:pPr algn="l">
              <a:lnSpc>
                <a:spcPts val="3919"/>
              </a:lnSpc>
            </a:pPr>
            <a:r>
              <a:rPr lang="en-US" sz="2799">
                <a:solidFill>
                  <a:srgbClr val="FFFFFF"/>
                </a:solidFill>
                <a:latin typeface="League Spartan"/>
                <a:ea typeface="League Spartan"/>
                <a:cs typeface="League Spartan"/>
                <a:sym typeface="League Spartan"/>
              </a:rPr>
              <a:t>Output:</a:t>
            </a:r>
          </a:p>
          <a:p>
            <a:pPr algn="l" marL="539746" indent="-269873" lvl="1">
              <a:lnSpc>
                <a:spcPts val="3499"/>
              </a:lnSpc>
              <a:buFont typeface="Arial"/>
              <a:buChar char="•"/>
            </a:pPr>
            <a:r>
              <a:rPr lang="en-US" sz="2499">
                <a:solidFill>
                  <a:srgbClr val="FFFFFF"/>
                </a:solidFill>
                <a:latin typeface="Poppins"/>
                <a:ea typeface="Poppins"/>
                <a:cs typeface="Poppins"/>
                <a:sym typeface="Poppins"/>
              </a:rPr>
              <a:t>After selecting a fitness goal (e.g., "Weight Loss") and an experience level (e.g., "Beginner"), the app generates a tailored workout routine (e.g., "30 mins Cardio + 20 mins Bodyweight Exercises").</a:t>
            </a:r>
          </a:p>
          <a:p>
            <a:pPr algn="l">
              <a:lnSpc>
                <a:spcPts val="3499"/>
              </a:lnSpc>
            </a:pPr>
          </a:p>
          <a:p>
            <a:pPr algn="l" marL="539746" indent="-269873" lvl="1">
              <a:lnSpc>
                <a:spcPts val="3499"/>
              </a:lnSpc>
              <a:buFont typeface="Arial"/>
              <a:buChar char="•"/>
            </a:pPr>
            <a:r>
              <a:rPr lang="en-US" sz="2499">
                <a:solidFill>
                  <a:srgbClr val="FFFFFF"/>
                </a:solidFill>
                <a:latin typeface="Poppins"/>
                <a:ea typeface="Poppins"/>
                <a:cs typeface="Poppins"/>
                <a:sym typeface="Poppins"/>
              </a:rPr>
              <a:t>The workout details are displayed in a larger, readable label.</a:t>
            </a:r>
          </a:p>
          <a:p>
            <a:pPr algn="l">
              <a:lnSpc>
                <a:spcPts val="3499"/>
              </a:lnSpc>
            </a:pP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6" id="6"/>
          <p:cNvSpPr txBox="true"/>
          <p:nvPr/>
        </p:nvSpPr>
        <p:spPr>
          <a:xfrm rot="0">
            <a:off x="3816702" y="1943539"/>
            <a:ext cx="10654596" cy="2775523"/>
          </a:xfrm>
          <a:prstGeom prst="rect">
            <a:avLst/>
          </a:prstGeom>
        </p:spPr>
        <p:txBody>
          <a:bodyPr anchor="t" rtlCol="false" tIns="0" lIns="0" bIns="0" rIns="0">
            <a:spAutoFit/>
          </a:bodyPr>
          <a:lstStyle/>
          <a:p>
            <a:pPr algn="ctr">
              <a:lnSpc>
                <a:spcPts val="9969"/>
              </a:lnSpc>
            </a:pPr>
            <a:r>
              <a:rPr lang="en-US" b="true" sz="10720">
                <a:solidFill>
                  <a:srgbClr val="FFFFFF"/>
                </a:solidFill>
                <a:latin typeface="Codec Pro Bold"/>
                <a:ea typeface="Codec Pro Bold"/>
                <a:cs typeface="Codec Pro Bold"/>
                <a:sym typeface="Codec Pro Bold"/>
              </a:rPr>
              <a:t>Future Directions</a:t>
            </a:r>
          </a:p>
        </p:txBody>
      </p:sp>
      <p:sp>
        <p:nvSpPr>
          <p:cNvPr name="TextBox 7" id="7"/>
          <p:cNvSpPr txBox="true"/>
          <p:nvPr/>
        </p:nvSpPr>
        <p:spPr>
          <a:xfrm rot="0">
            <a:off x="3495130" y="4660007"/>
            <a:ext cx="11780766" cy="3449481"/>
          </a:xfrm>
          <a:prstGeom prst="rect">
            <a:avLst/>
          </a:prstGeom>
        </p:spPr>
        <p:txBody>
          <a:bodyPr anchor="t" rtlCol="false" tIns="0" lIns="0" bIns="0" rIns="0">
            <a:spAutoFit/>
          </a:bodyPr>
          <a:lstStyle/>
          <a:p>
            <a:pPr algn="l">
              <a:lnSpc>
                <a:spcPts val="3386"/>
              </a:lnSpc>
            </a:pPr>
            <a:r>
              <a:rPr lang="en-US" sz="2418">
                <a:solidFill>
                  <a:srgbClr val="FFFFFF"/>
                </a:solidFill>
                <a:latin typeface="Poppins"/>
                <a:ea typeface="Poppins"/>
                <a:cs typeface="Poppins"/>
                <a:sym typeface="Poppins"/>
              </a:rPr>
              <a:t>Refining the Search Algorithm:</a:t>
            </a:r>
          </a:p>
          <a:p>
            <a:pPr algn="l" marL="522192" indent="-261096" lvl="1">
              <a:lnSpc>
                <a:spcPts val="3386"/>
              </a:lnSpc>
              <a:buFont typeface="Arial"/>
              <a:buChar char="•"/>
            </a:pPr>
            <a:r>
              <a:rPr lang="en-US" sz="2418">
                <a:solidFill>
                  <a:srgbClr val="FFFFFF"/>
                </a:solidFill>
                <a:latin typeface="Poppins"/>
                <a:ea typeface="Poppins"/>
                <a:cs typeface="Poppins"/>
                <a:sym typeface="Poppins"/>
              </a:rPr>
              <a:t>The A* algorithm could be enhanced by considering additional constraints, such as workout duration, time availability, and injury history.</a:t>
            </a:r>
          </a:p>
          <a:p>
            <a:pPr algn="l">
              <a:lnSpc>
                <a:spcPts val="3386"/>
              </a:lnSpc>
            </a:pPr>
            <a:r>
              <a:rPr lang="en-US" sz="2418">
                <a:solidFill>
                  <a:srgbClr val="FFFFFF"/>
                </a:solidFill>
                <a:latin typeface="Poppins"/>
                <a:ea typeface="Poppins"/>
                <a:cs typeface="Poppins"/>
                <a:sym typeface="Poppins"/>
              </a:rPr>
              <a:t>Advanced Calorie Prediction Models:</a:t>
            </a:r>
          </a:p>
          <a:p>
            <a:pPr algn="l" marL="522192" indent="-261096" lvl="1">
              <a:lnSpc>
                <a:spcPts val="3386"/>
              </a:lnSpc>
              <a:buFont typeface="Arial"/>
              <a:buChar char="•"/>
            </a:pPr>
            <a:r>
              <a:rPr lang="en-US" sz="2418">
                <a:solidFill>
                  <a:srgbClr val="FFFFFF"/>
                </a:solidFill>
                <a:latin typeface="Poppins"/>
                <a:ea typeface="Poppins"/>
                <a:cs typeface="Poppins"/>
                <a:sym typeface="Poppins"/>
              </a:rPr>
              <a:t>We could explore more sophisticated machine learning models (e.g., Gradient Boosting or Neural Networks) to improve the accuracy of calorie predictions.</a:t>
            </a:r>
          </a:p>
          <a:p>
            <a:pPr algn="l">
              <a:lnSpc>
                <a:spcPts val="3386"/>
              </a:lnSpc>
              <a:spcBef>
                <a:spcPct val="0"/>
              </a:spcBef>
            </a:pPr>
          </a:p>
        </p:txBody>
      </p:sp>
      <p:sp>
        <p:nvSpPr>
          <p:cNvPr name="TextBox 8" id="8"/>
          <p:cNvSpPr txBox="true"/>
          <p:nvPr/>
        </p:nvSpPr>
        <p:spPr>
          <a:xfrm rot="0">
            <a:off x="3495130" y="7770389"/>
            <a:ext cx="11780766" cy="2155986"/>
          </a:xfrm>
          <a:prstGeom prst="rect">
            <a:avLst/>
          </a:prstGeom>
        </p:spPr>
        <p:txBody>
          <a:bodyPr anchor="t" rtlCol="false" tIns="0" lIns="0" bIns="0" rIns="0">
            <a:spAutoFit/>
          </a:bodyPr>
          <a:lstStyle/>
          <a:p>
            <a:pPr algn="l">
              <a:lnSpc>
                <a:spcPts val="3386"/>
              </a:lnSpc>
            </a:pPr>
            <a:r>
              <a:rPr lang="en-US" sz="2418">
                <a:solidFill>
                  <a:srgbClr val="FFFFFF"/>
                </a:solidFill>
                <a:latin typeface="Poppins"/>
                <a:ea typeface="Poppins"/>
                <a:cs typeface="Poppins"/>
                <a:sym typeface="Poppins"/>
              </a:rPr>
              <a:t>Real-Time Data Integration:</a:t>
            </a:r>
          </a:p>
          <a:p>
            <a:pPr algn="l" marL="522192" indent="-261096" lvl="1">
              <a:lnSpc>
                <a:spcPts val="3386"/>
              </a:lnSpc>
              <a:buFont typeface="Arial"/>
              <a:buChar char="•"/>
            </a:pPr>
            <a:r>
              <a:rPr lang="en-US" sz="2418">
                <a:solidFill>
                  <a:srgbClr val="FFFFFF"/>
                </a:solidFill>
                <a:latin typeface="Poppins"/>
                <a:ea typeface="Poppins"/>
                <a:cs typeface="Poppins"/>
                <a:sym typeface="Poppins"/>
              </a:rPr>
              <a:t>Future work could involve integrating real-time data from fitness trackers to make the recommendations adaptive to a user's current performance (e.g., heart rate, calories burned in real-time).</a:t>
            </a:r>
          </a:p>
          <a:p>
            <a:pPr algn="l">
              <a:lnSpc>
                <a:spcPts val="3386"/>
              </a:lnSpc>
              <a:spcBef>
                <a:spcPct val="0"/>
              </a:spcBef>
            </a:pP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977657"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
        <p:nvSpPr>
          <p:cNvPr name="TextBox 8" id="8"/>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Freeform 9" id="9"/>
          <p:cNvSpPr/>
          <p:nvPr/>
        </p:nvSpPr>
        <p:spPr>
          <a:xfrm flipH="false" flipV="false" rot="0">
            <a:off x="4517060" y="3358020"/>
            <a:ext cx="9632002" cy="2977164"/>
          </a:xfrm>
          <a:custGeom>
            <a:avLst/>
            <a:gdLst/>
            <a:ahLst/>
            <a:cxnLst/>
            <a:rect r="r" b="b" t="t" l="l"/>
            <a:pathLst>
              <a:path h="2977164" w="9632002">
                <a:moveTo>
                  <a:pt x="0" y="0"/>
                </a:moveTo>
                <a:lnTo>
                  <a:pt x="9632002" y="0"/>
                </a:lnTo>
                <a:lnTo>
                  <a:pt x="9632002" y="2977164"/>
                </a:lnTo>
                <a:lnTo>
                  <a:pt x="0" y="29771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Freeform 5" id="5"/>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28016" y="2484332"/>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goal</a:t>
            </a:r>
          </a:p>
        </p:txBody>
      </p:sp>
      <p:sp>
        <p:nvSpPr>
          <p:cNvPr name="TextBox 7" id="7"/>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8" id="8"/>
          <p:cNvSpPr txBox="true"/>
          <p:nvPr/>
        </p:nvSpPr>
        <p:spPr>
          <a:xfrm rot="0">
            <a:off x="2328016" y="4818229"/>
            <a:ext cx="8412622" cy="2419126"/>
          </a:xfrm>
          <a:prstGeom prst="rect">
            <a:avLst/>
          </a:prstGeom>
        </p:spPr>
        <p:txBody>
          <a:bodyPr anchor="t" rtlCol="false" tIns="0" lIns="0" bIns="0" rIns="0">
            <a:spAutoFit/>
          </a:bodyPr>
          <a:lstStyle/>
          <a:p>
            <a:pPr algn="just">
              <a:lnSpc>
                <a:spcPts val="4737"/>
              </a:lnSpc>
              <a:spcBef>
                <a:spcPct val="0"/>
              </a:spcBef>
            </a:pPr>
            <a:r>
              <a:rPr lang="en-US" sz="3383">
                <a:solidFill>
                  <a:srgbClr val="FFFFFF"/>
                </a:solidFill>
                <a:latin typeface="Poppins"/>
                <a:ea typeface="Poppins"/>
                <a:cs typeface="Poppins"/>
                <a:sym typeface="Poppins"/>
              </a:rPr>
              <a:t>A fitness recommendation agent that aims to suggest optimal workout routines based on a user's starting workout and experience level.</a:t>
            </a:r>
          </a:p>
        </p:txBody>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7" id="7"/>
          <p:cNvSpPr txBox="true"/>
          <p:nvPr/>
        </p:nvSpPr>
        <p:spPr>
          <a:xfrm rot="0">
            <a:off x="8104002" y="2024147"/>
            <a:ext cx="8529915"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Problem Statement</a:t>
            </a:r>
          </a:p>
        </p:txBody>
      </p:sp>
      <p:sp>
        <p:nvSpPr>
          <p:cNvPr name="TextBox 8" id="8"/>
          <p:cNvSpPr txBox="true"/>
          <p:nvPr/>
        </p:nvSpPr>
        <p:spPr>
          <a:xfrm rot="0">
            <a:off x="8221295" y="5076825"/>
            <a:ext cx="8412622" cy="3200561"/>
          </a:xfrm>
          <a:prstGeom prst="rect">
            <a:avLst/>
          </a:prstGeom>
        </p:spPr>
        <p:txBody>
          <a:bodyPr anchor="t" rtlCol="false" tIns="0" lIns="0" bIns="0" rIns="0">
            <a:spAutoFit/>
          </a:bodyPr>
          <a:lstStyle/>
          <a:p>
            <a:pPr algn="just">
              <a:lnSpc>
                <a:spcPts val="3666"/>
              </a:lnSpc>
              <a:spcBef>
                <a:spcPct val="0"/>
              </a:spcBef>
            </a:pPr>
            <a:r>
              <a:rPr lang="en-US" sz="2618">
                <a:solidFill>
                  <a:srgbClr val="FFFFFF"/>
                </a:solidFill>
                <a:latin typeface="Poppins"/>
                <a:ea typeface="Poppins"/>
                <a:cs typeface="Poppins"/>
                <a:sym typeface="Poppins"/>
              </a:rPr>
              <a:t>In today's fitness-oriented world, individuals often face challenges in designing effective workout routines that are tailored to their experience level, maximize calorie burn, and maintain variety. While there are many generic workout plans available, they are not personalized to individual preferences and goals.</a:t>
            </a:r>
          </a:p>
        </p:txBody>
      </p:sp>
      <p:sp>
        <p:nvSpPr>
          <p:cNvPr name="TextBox 9" id="9"/>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28676" y="9514301"/>
            <a:ext cx="4830648" cy="440661"/>
          </a:xfrm>
          <a:custGeom>
            <a:avLst/>
            <a:gdLst/>
            <a:ahLst/>
            <a:cxnLst/>
            <a:rect r="r" b="b" t="t" l="l"/>
            <a:pathLst>
              <a:path h="440661" w="4830648">
                <a:moveTo>
                  <a:pt x="0" y="0"/>
                </a:moveTo>
                <a:lnTo>
                  <a:pt x="4830648" y="0"/>
                </a:lnTo>
                <a:lnTo>
                  <a:pt x="4830648" y="440661"/>
                </a:lnTo>
                <a:lnTo>
                  <a:pt x="0" y="440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416373" y="3868570"/>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7542434" y="3831439"/>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13123476" y="3741846"/>
            <a:ext cx="3297826" cy="2855769"/>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11" id="11"/>
          <p:cNvGrpSpPr/>
          <p:nvPr/>
        </p:nvGrpSpPr>
        <p:grpSpPr>
          <a:xfrm rot="0">
            <a:off x="2416373" y="3567133"/>
            <a:ext cx="843381" cy="8433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15" id="15"/>
          <p:cNvSpPr txBox="true"/>
          <p:nvPr/>
        </p:nvSpPr>
        <p:spPr>
          <a:xfrm rot="0">
            <a:off x="3816702" y="1784299"/>
            <a:ext cx="10654596" cy="156622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Methodology</a:t>
            </a:r>
          </a:p>
        </p:txBody>
      </p:sp>
      <p:sp>
        <p:nvSpPr>
          <p:cNvPr name="TextBox 16" id="16"/>
          <p:cNvSpPr txBox="true"/>
          <p:nvPr/>
        </p:nvSpPr>
        <p:spPr>
          <a:xfrm rot="0">
            <a:off x="2686988" y="6876739"/>
            <a:ext cx="2756597"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 and processing</a:t>
            </a:r>
          </a:p>
        </p:txBody>
      </p:sp>
      <p:sp>
        <p:nvSpPr>
          <p:cNvPr name="TextBox 17" id="17"/>
          <p:cNvSpPr txBox="true"/>
          <p:nvPr/>
        </p:nvSpPr>
        <p:spPr>
          <a:xfrm rot="0">
            <a:off x="7407906" y="9543179"/>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www.reallygreatsite.com</a:t>
            </a:r>
          </a:p>
        </p:txBody>
      </p:sp>
      <p:sp>
        <p:nvSpPr>
          <p:cNvPr name="TextBox 18" id="1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grpSp>
        <p:nvGrpSpPr>
          <p:cNvPr name="Group 19" id="19"/>
          <p:cNvGrpSpPr/>
          <p:nvPr/>
        </p:nvGrpSpPr>
        <p:grpSpPr>
          <a:xfrm rot="0">
            <a:off x="7900647" y="3446880"/>
            <a:ext cx="843381" cy="843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479352" y="3320156"/>
            <a:ext cx="843381" cy="84338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7813049" y="6876739"/>
            <a:ext cx="2756597"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 Search  algorithm</a:t>
            </a:r>
          </a:p>
        </p:txBody>
      </p:sp>
      <p:sp>
        <p:nvSpPr>
          <p:cNvPr name="TextBox 26" id="26"/>
          <p:cNvSpPr txBox="true"/>
          <p:nvPr/>
        </p:nvSpPr>
        <p:spPr>
          <a:xfrm rot="0">
            <a:off x="13123476" y="6962464"/>
            <a:ext cx="3071287" cy="6458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Machine Learning Method </a:t>
            </a:r>
          </a:p>
        </p:txBody>
      </p:sp>
      <p:sp>
        <p:nvSpPr>
          <p:cNvPr name="TextBox 27" id="27"/>
          <p:cNvSpPr txBox="true"/>
          <p:nvPr/>
        </p:nvSpPr>
        <p:spPr>
          <a:xfrm rot="0">
            <a:off x="2299289" y="7910680"/>
            <a:ext cx="3531995"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sources Clean, normalize, and engineer data.</a:t>
            </a:r>
          </a:p>
        </p:txBody>
      </p:sp>
      <p:sp>
        <p:nvSpPr>
          <p:cNvPr name="TextBox 28" id="28"/>
          <p:cNvSpPr txBox="true"/>
          <p:nvPr/>
        </p:nvSpPr>
        <p:spPr>
          <a:xfrm rot="0">
            <a:off x="7747855" y="7910680"/>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find optimal path for agent to follow</a:t>
            </a:r>
          </a:p>
        </p:txBody>
      </p:sp>
      <p:sp>
        <p:nvSpPr>
          <p:cNvPr name="TextBox 29" id="29"/>
          <p:cNvSpPr txBox="true"/>
          <p:nvPr/>
        </p:nvSpPr>
        <p:spPr>
          <a:xfrm rot="0">
            <a:off x="12646493" y="7903580"/>
            <a:ext cx="4025253" cy="12965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Choose and train ML algorithms on data to perform prediction and increase performance</a:t>
            </a:r>
          </a:p>
          <a:p>
            <a:pPr algn="ctr">
              <a:lnSpc>
                <a:spcPts val="2559"/>
              </a:lnSpc>
              <a:spcBef>
                <a:spcPct val="0"/>
              </a:spcBef>
            </a:pP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84299"/>
            <a:ext cx="13235691" cy="287496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Data Collection and Preprocessing</a:t>
            </a:r>
          </a:p>
        </p:txBody>
      </p:sp>
      <p:sp>
        <p:nvSpPr>
          <p:cNvPr name="Freeform 5" id="5"/>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7" id="7"/>
          <p:cNvSpPr txBox="true"/>
          <p:nvPr/>
        </p:nvSpPr>
        <p:spPr>
          <a:xfrm rot="0">
            <a:off x="3453642" y="4858932"/>
            <a:ext cx="11380716" cy="1291116"/>
          </a:xfrm>
          <a:prstGeom prst="rect">
            <a:avLst/>
          </a:prstGeom>
        </p:spPr>
        <p:txBody>
          <a:bodyPr anchor="t" rtlCol="false" tIns="0" lIns="0" bIns="0" rIns="0">
            <a:spAutoFit/>
          </a:bodyPr>
          <a:lstStyle/>
          <a:p>
            <a:pPr algn="ctr">
              <a:lnSpc>
                <a:spcPts val="3386"/>
              </a:lnSpc>
              <a:spcBef>
                <a:spcPct val="0"/>
              </a:spcBef>
            </a:pPr>
            <a:r>
              <a:rPr lang="en-US" sz="2418">
                <a:solidFill>
                  <a:srgbClr val="FFFFFF"/>
                </a:solidFill>
                <a:latin typeface="Poppins"/>
                <a:ea typeface="Poppins"/>
                <a:cs typeface="Poppins"/>
                <a:sym typeface="Poppins"/>
              </a:rPr>
              <a:t>We gather relevant datasets from various sources and clean, normalize, and preprocess the data to ensure its quality and consistency. This step is crucial for training accurate and reliable AI models.</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name="TextBox 8" id="8"/>
          <p:cNvSpPr txBox="true"/>
          <p:nvPr/>
        </p:nvSpPr>
        <p:spPr>
          <a:xfrm rot="0">
            <a:off x="2328016" y="2276247"/>
            <a:ext cx="9904560" cy="2867253"/>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Search algorithm</a:t>
            </a:r>
          </a:p>
        </p:txBody>
      </p:sp>
      <p:sp>
        <p:nvSpPr>
          <p:cNvPr name="TextBox 9" id="9"/>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10" id="10"/>
          <p:cNvSpPr txBox="true"/>
          <p:nvPr/>
        </p:nvSpPr>
        <p:spPr>
          <a:xfrm rot="0">
            <a:off x="2328016" y="5385980"/>
            <a:ext cx="7807390" cy="1857265"/>
          </a:xfrm>
          <a:prstGeom prst="rect">
            <a:avLst/>
          </a:prstGeom>
        </p:spPr>
        <p:txBody>
          <a:bodyPr anchor="t" rtlCol="false" tIns="0" lIns="0" bIns="0" rIns="0">
            <a:spAutoFit/>
          </a:bodyPr>
          <a:lstStyle/>
          <a:p>
            <a:pPr algn="just">
              <a:lnSpc>
                <a:spcPts val="3751"/>
              </a:lnSpc>
            </a:pPr>
            <a:r>
              <a:rPr lang="en-US" sz="2679" b="true">
                <a:solidFill>
                  <a:srgbClr val="FFFFFF"/>
                </a:solidFill>
                <a:latin typeface="Poppins Bold"/>
                <a:ea typeface="Poppins Bold"/>
                <a:cs typeface="Poppins Bold"/>
                <a:sym typeface="Poppins Bold"/>
              </a:rPr>
              <a:t>The A* search algorithm:</a:t>
            </a:r>
          </a:p>
          <a:p>
            <a:pPr algn="just">
              <a:lnSpc>
                <a:spcPts val="3611"/>
              </a:lnSpc>
              <a:spcBef>
                <a:spcPct val="0"/>
              </a:spcBef>
            </a:pPr>
            <a:r>
              <a:rPr lang="en-US" sz="2579">
                <a:solidFill>
                  <a:srgbClr val="FFFFFF"/>
                </a:solidFill>
                <a:latin typeface="Poppins"/>
                <a:ea typeface="Poppins"/>
                <a:cs typeface="Poppins"/>
                <a:sym typeface="Poppins"/>
              </a:rPr>
              <a:t>popular pathfinding algorithm used to find the most optimal solution based on a given heuristic. </a:t>
            </a:r>
          </a:p>
        </p:txBody>
      </p:sp>
      <p:sp>
        <p:nvSpPr>
          <p:cNvPr name="Freeform 11" id="11"/>
          <p:cNvSpPr/>
          <p:nvPr/>
        </p:nvSpPr>
        <p:spPr>
          <a:xfrm flipH="false" flipV="false" rot="0">
            <a:off x="2328016" y="8805711"/>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204739" y="8840553"/>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www.reallygreatsite.com</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7" id="7"/>
          <p:cNvSpPr txBox="true"/>
          <p:nvPr/>
        </p:nvSpPr>
        <p:spPr>
          <a:xfrm rot="0">
            <a:off x="8104002" y="1976522"/>
            <a:ext cx="8529915" cy="1067528"/>
          </a:xfrm>
          <a:prstGeom prst="rect">
            <a:avLst/>
          </a:prstGeom>
        </p:spPr>
        <p:txBody>
          <a:bodyPr anchor="t" rtlCol="false" tIns="0" lIns="0" bIns="0" rIns="0">
            <a:spAutoFit/>
          </a:bodyPr>
          <a:lstStyle/>
          <a:p>
            <a:pPr algn="l">
              <a:lnSpc>
                <a:spcPts val="6994"/>
              </a:lnSpc>
            </a:pPr>
            <a:r>
              <a:rPr lang="en-US" sz="7521" b="true">
                <a:solidFill>
                  <a:srgbClr val="FFFFFF"/>
                </a:solidFill>
                <a:latin typeface="Codec Pro Bold"/>
                <a:ea typeface="Codec Pro Bold"/>
                <a:cs typeface="Codec Pro Bold"/>
                <a:sym typeface="Codec Pro Bold"/>
              </a:rPr>
              <a:t>How A* work</a:t>
            </a:r>
          </a:p>
        </p:txBody>
      </p:sp>
      <p:sp>
        <p:nvSpPr>
          <p:cNvPr name="TextBox 8" id="8"/>
          <p:cNvSpPr txBox="true"/>
          <p:nvPr/>
        </p:nvSpPr>
        <p:spPr>
          <a:xfrm rot="0">
            <a:off x="8104002" y="3281282"/>
            <a:ext cx="8412622" cy="3680621"/>
          </a:xfrm>
          <a:prstGeom prst="rect">
            <a:avLst/>
          </a:prstGeom>
        </p:spPr>
        <p:txBody>
          <a:bodyPr anchor="t" rtlCol="false" tIns="0" lIns="0" bIns="0" rIns="0">
            <a:spAutoFit/>
          </a:bodyPr>
          <a:lstStyle/>
          <a:p>
            <a:pPr algn="just">
              <a:lnSpc>
                <a:spcPts val="3666"/>
              </a:lnSpc>
            </a:pPr>
            <a:r>
              <a:rPr lang="en-US" sz="2618">
                <a:solidFill>
                  <a:srgbClr val="FFFFFF"/>
                </a:solidFill>
                <a:latin typeface="Poppins"/>
                <a:ea typeface="Poppins"/>
                <a:cs typeface="Poppins"/>
                <a:sym typeface="Poppins"/>
              </a:rPr>
              <a:t>The agent uses A* to find an optimal sequence of workouts based on:</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Starting workout type (e.g., Strength, Cardio).</a:t>
            </a:r>
          </a:p>
          <a:p>
            <a:pPr algn="just" marL="565371" indent="-282685" lvl="1">
              <a:lnSpc>
                <a:spcPts val="3666"/>
              </a:lnSpc>
              <a:buFont typeface="Arial"/>
              <a:buChar char="•"/>
            </a:pPr>
            <a:r>
              <a:rPr lang="en-US" sz="2618">
                <a:solidFill>
                  <a:srgbClr val="FFFFFF"/>
                </a:solidFill>
                <a:latin typeface="Poppins"/>
                <a:ea typeface="Poppins"/>
                <a:cs typeface="Poppins"/>
                <a:sym typeface="Poppins"/>
              </a:rPr>
              <a:t>Experience level (e.g., Beginner, Intermediate, Advanced).</a:t>
            </a:r>
          </a:p>
          <a:p>
            <a:pPr algn="just" marL="565371" indent="-282685" lvl="1">
              <a:lnSpc>
                <a:spcPts val="3666"/>
              </a:lnSpc>
              <a:spcBef>
                <a:spcPct val="0"/>
              </a:spcBef>
              <a:buFont typeface="Arial"/>
              <a:buChar char="•"/>
            </a:pPr>
            <a:r>
              <a:rPr lang="en-US" sz="2618">
                <a:solidFill>
                  <a:srgbClr val="FFFFFF"/>
                </a:solidFill>
                <a:latin typeface="Poppins"/>
                <a:ea typeface="Poppins"/>
                <a:cs typeface="Poppins"/>
                <a:sym typeface="Poppins"/>
              </a:rPr>
              <a:t>A heuristic based on maximizing the calories burned during each workout.</a:t>
            </a:r>
          </a:p>
          <a:p>
            <a:pPr algn="just">
              <a:lnSpc>
                <a:spcPts val="3666"/>
              </a:lnSpc>
              <a:spcBef>
                <a:spcPct val="0"/>
              </a:spcBef>
            </a:pPr>
          </a:p>
        </p:txBody>
      </p:sp>
      <p:sp>
        <p:nvSpPr>
          <p:cNvPr name="TextBox 9" id="9"/>
          <p:cNvSpPr txBox="true"/>
          <p:nvPr/>
        </p:nvSpPr>
        <p:spPr>
          <a:xfrm rot="0">
            <a:off x="16421303" y="9023433"/>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
        <p:nvSpPr>
          <p:cNvPr name="TextBox 10" id="10"/>
          <p:cNvSpPr txBox="true"/>
          <p:nvPr/>
        </p:nvSpPr>
        <p:spPr>
          <a:xfrm rot="0">
            <a:off x="8104002" y="6872368"/>
            <a:ext cx="8412622" cy="1828961"/>
          </a:xfrm>
          <a:prstGeom prst="rect">
            <a:avLst/>
          </a:prstGeom>
        </p:spPr>
        <p:txBody>
          <a:bodyPr anchor="t" rtlCol="false" tIns="0" lIns="0" bIns="0" rIns="0">
            <a:spAutoFit/>
          </a:bodyPr>
          <a:lstStyle/>
          <a:p>
            <a:pPr algn="just">
              <a:lnSpc>
                <a:spcPts val="3666"/>
              </a:lnSpc>
              <a:spcBef>
                <a:spcPct val="0"/>
              </a:spcBef>
            </a:pPr>
            <a:r>
              <a:rPr lang="en-US" sz="2618">
                <a:solidFill>
                  <a:srgbClr val="FFFFFF"/>
                </a:solidFill>
                <a:latin typeface="Poppins"/>
                <a:ea typeface="Poppins"/>
                <a:cs typeface="Poppins"/>
                <a:sym typeface="Poppins"/>
              </a:rPr>
              <a:t>The A* algorithm finds a workout path that maximizes calorie burn, given the constraints of the user's experience level and workout type transitions.</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21295" y="8805711"/>
            <a:ext cx="4961398" cy="452589"/>
          </a:xfrm>
          <a:custGeom>
            <a:avLst/>
            <a:gdLst/>
            <a:ahLst/>
            <a:cxnLst/>
            <a:rect r="r" b="b" t="t" l="l"/>
            <a:pathLst>
              <a:path h="452589" w="4961398">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104002" y="2108421"/>
            <a:ext cx="12248730" cy="2270716"/>
          </a:xfrm>
          <a:prstGeom prst="rect">
            <a:avLst/>
          </a:prstGeom>
        </p:spPr>
        <p:txBody>
          <a:bodyPr anchor="t" rtlCol="false" tIns="0" lIns="0" bIns="0" rIns="0">
            <a:spAutoFit/>
          </a:bodyPr>
          <a:lstStyle/>
          <a:p>
            <a:pPr algn="l">
              <a:lnSpc>
                <a:spcPts val="8110"/>
              </a:lnSpc>
            </a:pPr>
            <a:r>
              <a:rPr lang="en-US" sz="8720" b="true">
                <a:solidFill>
                  <a:srgbClr val="FFFFFF"/>
                </a:solidFill>
                <a:latin typeface="Codec Pro Bold"/>
                <a:ea typeface="Codec Pro Bold"/>
                <a:cs typeface="Codec Pro Bold"/>
                <a:sym typeface="Codec Pro Bold"/>
              </a:rPr>
              <a:t>Machine Learning Method </a:t>
            </a:r>
          </a:p>
        </p:txBody>
      </p:sp>
      <p:sp>
        <p:nvSpPr>
          <p:cNvPr name="TextBox 8" id="8"/>
          <p:cNvSpPr txBox="true"/>
          <p:nvPr/>
        </p:nvSpPr>
        <p:spPr>
          <a:xfrm rot="0">
            <a:off x="8104002" y="4459041"/>
            <a:ext cx="8614758" cy="2806226"/>
          </a:xfrm>
          <a:prstGeom prst="rect">
            <a:avLst/>
          </a:prstGeom>
        </p:spPr>
        <p:txBody>
          <a:bodyPr anchor="t" rtlCol="false" tIns="0" lIns="0" bIns="0" rIns="0">
            <a:spAutoFit/>
          </a:bodyPr>
          <a:lstStyle/>
          <a:p>
            <a:pPr algn="just">
              <a:lnSpc>
                <a:spcPts val="4086"/>
              </a:lnSpc>
            </a:pPr>
            <a:r>
              <a:rPr lang="en-US" sz="2918" b="true">
                <a:solidFill>
                  <a:srgbClr val="FFFFFF"/>
                </a:solidFill>
                <a:latin typeface="Poppins Bold"/>
                <a:ea typeface="Poppins Bold"/>
                <a:cs typeface="Poppins Bold"/>
                <a:sym typeface="Poppins Bold"/>
              </a:rPr>
              <a:t>Random Forest Regressor:</a:t>
            </a:r>
          </a:p>
          <a:p>
            <a:pPr algn="just">
              <a:lnSpc>
                <a:spcPts val="3666"/>
              </a:lnSpc>
              <a:spcBef>
                <a:spcPct val="0"/>
              </a:spcBef>
            </a:pPr>
            <a:r>
              <a:rPr lang="en-US" sz="2618">
                <a:solidFill>
                  <a:srgbClr val="FFFFFF"/>
                </a:solidFill>
                <a:latin typeface="Poppins"/>
                <a:ea typeface="Poppins"/>
                <a:cs typeface="Poppins"/>
                <a:sym typeface="Poppins"/>
              </a:rPr>
              <a:t>A Random Forest Regressor is an ensemble learning model that combines multiple decision trees to make predictions. Each tree is trained on a random subset of the data, which helps improve prediction accuracy and reduce overfitting.</a:t>
            </a:r>
          </a:p>
        </p:txBody>
      </p:sp>
      <p:sp>
        <p:nvSpPr>
          <p:cNvPr name="TextBox 9" id="9"/>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10" id="10"/>
          <p:cNvSpPr txBox="true"/>
          <p:nvPr/>
        </p:nvSpPr>
        <p:spPr>
          <a:xfrm rot="0">
            <a:off x="9098018" y="8840553"/>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www.reallygreatsite.com</a:t>
            </a:r>
          </a:p>
        </p:txBody>
      </p:sp>
      <p:sp>
        <p:nvSpPr>
          <p:cNvPr name="TextBox 11" id="11"/>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9</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8" id="8"/>
          <p:cNvSpPr txBox="true"/>
          <p:nvPr/>
        </p:nvSpPr>
        <p:spPr>
          <a:xfrm rot="0">
            <a:off x="2328016" y="2266722"/>
            <a:ext cx="9904560" cy="1484697"/>
          </a:xfrm>
          <a:prstGeom prst="rect">
            <a:avLst/>
          </a:prstGeom>
        </p:spPr>
        <p:txBody>
          <a:bodyPr anchor="t" rtlCol="false" tIns="0" lIns="0" bIns="0" rIns="0">
            <a:spAutoFit/>
          </a:bodyPr>
          <a:lstStyle/>
          <a:p>
            <a:pPr algn="l">
              <a:lnSpc>
                <a:spcPts val="9784"/>
              </a:lnSpc>
            </a:pPr>
            <a:r>
              <a:rPr lang="en-US" sz="10520" b="true">
                <a:solidFill>
                  <a:srgbClr val="FFFFFF"/>
                </a:solidFill>
                <a:latin typeface="Codec Pro Bold"/>
                <a:ea typeface="Codec Pro Bold"/>
                <a:cs typeface="Codec Pro Bold"/>
                <a:sym typeface="Codec Pro Bold"/>
              </a:rPr>
              <a:t>How ML wok</a:t>
            </a:r>
          </a:p>
        </p:txBody>
      </p:sp>
      <p:sp>
        <p:nvSpPr>
          <p:cNvPr name="TextBox 9" id="9"/>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thynk unlimited</a:t>
            </a:r>
          </a:p>
        </p:txBody>
      </p:sp>
      <p:sp>
        <p:nvSpPr>
          <p:cNvPr name="TextBox 10" id="10"/>
          <p:cNvSpPr txBox="true"/>
          <p:nvPr/>
        </p:nvSpPr>
        <p:spPr>
          <a:xfrm rot="0">
            <a:off x="2328016" y="3684744"/>
            <a:ext cx="7807390" cy="2655589"/>
          </a:xfrm>
          <a:prstGeom prst="rect">
            <a:avLst/>
          </a:prstGeom>
        </p:spPr>
        <p:txBody>
          <a:bodyPr anchor="t" rtlCol="false" tIns="0" lIns="0" bIns="0" rIns="0">
            <a:spAutoFit/>
          </a:bodyPr>
          <a:lstStyle/>
          <a:p>
            <a:pPr algn="just">
              <a:lnSpc>
                <a:spcPts val="3471"/>
              </a:lnSpc>
            </a:pPr>
            <a:r>
              <a:rPr lang="en-US" sz="2479">
                <a:solidFill>
                  <a:srgbClr val="FFFFFF"/>
                </a:solidFill>
                <a:latin typeface="Poppins"/>
                <a:ea typeface="Poppins"/>
                <a:cs typeface="Poppins"/>
                <a:sym typeface="Poppins"/>
              </a:rPr>
              <a:t>The model predicts the number of calories burned for each workout based on several features:</a:t>
            </a:r>
          </a:p>
          <a:p>
            <a:pPr algn="just" marL="535292" indent="-267646" lvl="1">
              <a:lnSpc>
                <a:spcPts val="3471"/>
              </a:lnSpc>
              <a:buFont typeface="Arial"/>
              <a:buChar char="•"/>
            </a:pPr>
            <a:r>
              <a:rPr lang="en-US" sz="2479">
                <a:solidFill>
                  <a:srgbClr val="FFFFFF"/>
                </a:solidFill>
                <a:latin typeface="Poppins"/>
                <a:ea typeface="Poppins"/>
                <a:cs typeface="Poppins"/>
                <a:sym typeface="Poppins"/>
              </a:rPr>
              <a:t>Workout type (Strength, Cardio, HIIT, Yoga).</a:t>
            </a:r>
          </a:p>
          <a:p>
            <a:pPr algn="just" marL="535292" indent="-267646" lvl="1">
              <a:lnSpc>
                <a:spcPts val="3471"/>
              </a:lnSpc>
              <a:buFont typeface="Arial"/>
              <a:buChar char="•"/>
            </a:pPr>
            <a:r>
              <a:rPr lang="en-US" sz="2479">
                <a:solidFill>
                  <a:srgbClr val="FFFFFF"/>
                </a:solidFill>
                <a:latin typeface="Poppins"/>
                <a:ea typeface="Poppins"/>
                <a:cs typeface="Poppins"/>
                <a:sym typeface="Poppins"/>
              </a:rPr>
              <a:t>Other features like Max_BPM, Gender, etc.</a:t>
            </a:r>
          </a:p>
          <a:p>
            <a:pPr algn="just">
              <a:lnSpc>
                <a:spcPts val="3471"/>
              </a:lnSpc>
              <a:spcBef>
                <a:spcPct val="0"/>
              </a:spcBef>
            </a:pPr>
          </a:p>
        </p:txBody>
      </p:sp>
      <p:sp>
        <p:nvSpPr>
          <p:cNvPr name="TextBox 11" id="11"/>
          <p:cNvSpPr txBox="true"/>
          <p:nvPr/>
        </p:nvSpPr>
        <p:spPr>
          <a:xfrm rot="0">
            <a:off x="2328016" y="6258035"/>
            <a:ext cx="7807390" cy="3541920"/>
          </a:xfrm>
          <a:prstGeom prst="rect">
            <a:avLst/>
          </a:prstGeom>
        </p:spPr>
        <p:txBody>
          <a:bodyPr anchor="t" rtlCol="false" tIns="0" lIns="0" bIns="0" rIns="0">
            <a:spAutoFit/>
          </a:bodyPr>
          <a:lstStyle/>
          <a:p>
            <a:pPr algn="just">
              <a:lnSpc>
                <a:spcPts val="3611"/>
              </a:lnSpc>
            </a:pPr>
            <a:r>
              <a:rPr lang="en-US" sz="2579">
                <a:solidFill>
                  <a:srgbClr val="FFFFFF"/>
                </a:solidFill>
                <a:latin typeface="Poppins"/>
                <a:ea typeface="Poppins"/>
                <a:cs typeface="Poppins"/>
                <a:sym typeface="Poppins"/>
              </a:rPr>
              <a:t>Training Process:</a:t>
            </a:r>
          </a:p>
          <a:p>
            <a:pPr algn="just" marL="535292" indent="-267646" lvl="1">
              <a:lnSpc>
                <a:spcPts val="3471"/>
              </a:lnSpc>
              <a:buFont typeface="Arial"/>
              <a:buChar char="•"/>
            </a:pPr>
            <a:r>
              <a:rPr lang="en-US" sz="2479">
                <a:solidFill>
                  <a:srgbClr val="FFFFFF"/>
                </a:solidFill>
                <a:latin typeface="Poppins"/>
                <a:ea typeface="Poppins"/>
                <a:cs typeface="Poppins"/>
                <a:sym typeface="Poppins"/>
              </a:rPr>
              <a:t>The model is trained using historical workout data, where the target variable is Calories_Burned.</a:t>
            </a:r>
          </a:p>
          <a:p>
            <a:pPr algn="just" marL="535292" indent="-267646" lvl="1">
              <a:lnSpc>
                <a:spcPts val="3471"/>
              </a:lnSpc>
              <a:buFont typeface="Arial"/>
              <a:buChar char="•"/>
            </a:pPr>
            <a:r>
              <a:rPr lang="en-US" sz="2479">
                <a:solidFill>
                  <a:srgbClr val="FFFFFF"/>
                </a:solidFill>
                <a:latin typeface="Poppins"/>
                <a:ea typeface="Poppins"/>
                <a:cs typeface="Poppins"/>
                <a:sym typeface="Poppins"/>
              </a:rPr>
              <a:t>I</a:t>
            </a:r>
            <a:r>
              <a:rPr lang="en-US" sz="2479">
                <a:solidFill>
                  <a:srgbClr val="FFFFFF"/>
                </a:solidFill>
                <a:latin typeface="Poppins"/>
                <a:ea typeface="Poppins"/>
                <a:cs typeface="Poppins"/>
                <a:sym typeface="Poppins"/>
              </a:rPr>
              <a:t>t is evaluated using the Mean Absolute Error (MAE) to assess the prediction accuracy.</a:t>
            </a:r>
          </a:p>
          <a:p>
            <a:pPr algn="just">
              <a:lnSpc>
                <a:spcPts val="3471"/>
              </a:lnSpc>
            </a:pPr>
          </a:p>
          <a:p>
            <a:pPr algn="just">
              <a:lnSpc>
                <a:spcPts val="3471"/>
              </a:lnSpc>
              <a:spcBef>
                <a:spcPct val="0"/>
              </a:spcBef>
            </a:pP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DAGYsNE7eMA</dc:identifier>
  <dcterms:modified xsi:type="dcterms:W3CDTF">2011-08-01T06:04:30Z</dcterms:modified>
  <cp:revision>1</cp:revision>
  <dc:title>Purple Futuristic Modern Artificial Intelligence Project Presentation</dc:title>
</cp:coreProperties>
</file>